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65" r:id="rId12"/>
    <p:sldId id="268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74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uva\Documents\Stern\Classes\Stern%20Fall%202012%20Classes\Decision%20Models\Final%20project%20v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Weekly</a:t>
            </a:r>
            <a:r>
              <a:rPr lang="en-US" baseline="0"/>
              <a:t> Allowance</a:t>
            </a:r>
            <a:endParaRPr lang="en-US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Schedule!$M$11</c:f>
              <c:strCache>
                <c:ptCount val="1"/>
                <c:pt idx="0">
                  <c:v>Treadmill</c:v>
                </c:pt>
              </c:strCache>
            </c:strRef>
          </c:tx>
          <c:marker>
            <c:symbol val="none"/>
          </c:marker>
          <c:val>
            <c:numRef>
              <c:f>Schedule!$M$12:$M$15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5</c:v>
                </c:pt>
                <c:pt idx="3">
                  <c:v>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Schedule!$N$11</c:f>
              <c:strCache>
                <c:ptCount val="1"/>
                <c:pt idx="0">
                  <c:v>Eliptical</c:v>
                </c:pt>
              </c:strCache>
            </c:strRef>
          </c:tx>
          <c:marker>
            <c:symbol val="none"/>
          </c:marker>
          <c:val>
            <c:numRef>
              <c:f>Schedule!$N$12:$N$15</c:f>
              <c:numCache>
                <c:formatCode>General</c:formatCode>
                <c:ptCount val="4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Schedule!$O$11</c:f>
              <c:strCache>
                <c:ptCount val="1"/>
                <c:pt idx="0">
                  <c:v>Stairmaster</c:v>
                </c:pt>
              </c:strCache>
            </c:strRef>
          </c:tx>
          <c:marker>
            <c:symbol val="none"/>
          </c:marker>
          <c:val>
            <c:numRef>
              <c:f>Schedule!$O$12:$O$15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5089408"/>
        <c:axId val="75090944"/>
      </c:lineChart>
      <c:catAx>
        <c:axId val="75089408"/>
        <c:scaling>
          <c:orientation val="minMax"/>
        </c:scaling>
        <c:delete val="0"/>
        <c:axPos val="b"/>
        <c:majorTickMark val="none"/>
        <c:minorTickMark val="none"/>
        <c:tickLblPos val="nextTo"/>
        <c:crossAx val="75090944"/>
        <c:crosses val="autoZero"/>
        <c:auto val="1"/>
        <c:lblAlgn val="ctr"/>
        <c:lblOffset val="100"/>
        <c:noMultiLvlLbl val="0"/>
      </c:catAx>
      <c:valAx>
        <c:axId val="750909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75089408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6227-C89D-4183-AF83-11E7BA6C2E84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0923-8CBF-46AC-B700-6F9345A93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529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6227-C89D-4183-AF83-11E7BA6C2E84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0923-8CBF-46AC-B700-6F9345A93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619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6227-C89D-4183-AF83-11E7BA6C2E84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0923-8CBF-46AC-B700-6F9345A93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614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6227-C89D-4183-AF83-11E7BA6C2E84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0923-8CBF-46AC-B700-6F9345A93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931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6227-C89D-4183-AF83-11E7BA6C2E84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0923-8CBF-46AC-B700-6F9345A93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12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6227-C89D-4183-AF83-11E7BA6C2E84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0923-8CBF-46AC-B700-6F9345A93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22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6227-C89D-4183-AF83-11E7BA6C2E84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0923-8CBF-46AC-B700-6F9345A93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597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6227-C89D-4183-AF83-11E7BA6C2E84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0923-8CBF-46AC-B700-6F9345A93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412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6227-C89D-4183-AF83-11E7BA6C2E84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0923-8CBF-46AC-B700-6F9345A93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639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6227-C89D-4183-AF83-11E7BA6C2E84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0923-8CBF-46AC-B700-6F9345A93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28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6227-C89D-4183-AF83-11E7BA6C2E84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0923-8CBF-46AC-B700-6F9345A93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663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A6227-C89D-4183-AF83-11E7BA6C2E84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20923-8CBF-46AC-B700-6F9345A93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13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Wedding Workout Planner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Shuva Chakraborty and Sabrina </a:t>
            </a:r>
            <a:r>
              <a:rPr lang="en-US" dirty="0" err="1" smtClean="0"/>
              <a:t>Tachdjian</a:t>
            </a:r>
            <a:endParaRPr lang="en-US" dirty="0"/>
          </a:p>
        </p:txBody>
      </p:sp>
      <p:pic>
        <p:nvPicPr>
          <p:cNvPr id="1027" name="Picture 3" descr="C:\Users\Shuva\AppData\Local\Microsoft\Windows\Temporary Internet Files\Content.IE5\ENSPRN9X\MC90038912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567" y="1066800"/>
            <a:ext cx="1902866" cy="143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06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Assuming You Still Go to Beer Blast, You’re Not As Likely to Meet Your Goal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571500" y="1752600"/>
            <a:ext cx="8001000" cy="45720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5334000" y="3962400"/>
            <a:ext cx="1219200" cy="990600"/>
          </a:xfrm>
          <a:prstGeom prst="straightConnector1">
            <a:avLst/>
          </a:prstGeom>
          <a:ln w="3175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6553200" y="3581400"/>
            <a:ext cx="1219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44.5%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43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Conclusion: Time to Get Serious and Skip Beer Blasts for a Month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576072" y="1755648"/>
            <a:ext cx="8001000" cy="45720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5334000" y="3962400"/>
            <a:ext cx="1219200" cy="990600"/>
          </a:xfrm>
          <a:prstGeom prst="straightConnector1">
            <a:avLst/>
          </a:prstGeom>
          <a:ln w="3175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6553200" y="3581400"/>
            <a:ext cx="1219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80.3%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12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49" y="1828800"/>
            <a:ext cx="8012703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You Think Your Decision Matrix Looks Like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828800"/>
            <a:ext cx="3733800" cy="9144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Payouts represent the days </a:t>
            </a:r>
          </a:p>
          <a:p>
            <a:r>
              <a:rPr lang="en-US" dirty="0" smtClean="0"/>
              <a:t>spent at the gym and happiness from getting back together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62600" y="5830669"/>
            <a:ext cx="292348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Only meant to represent the choices facing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53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 You </a:t>
            </a:r>
            <a:r>
              <a:rPr lang="en-US" dirty="0" smtClean="0"/>
              <a:t>Avoid Beer Blast</a:t>
            </a:r>
            <a:r>
              <a:rPr lang="en-US" dirty="0" smtClean="0"/>
              <a:t> </a:t>
            </a:r>
            <a:r>
              <a:rPr lang="en-US" dirty="0" smtClean="0"/>
              <a:t>and Lose 7 Pounds, But…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4008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When you get to the wedding, you find </a:t>
            </a:r>
            <a:r>
              <a:rPr lang="en-US" dirty="0" smtClean="0"/>
              <a:t>out </a:t>
            </a:r>
            <a:r>
              <a:rPr lang="en-US" dirty="0" smtClean="0"/>
              <a:t>that your ex also created a model to lose weight…</a:t>
            </a:r>
          </a:p>
          <a:p>
            <a:r>
              <a:rPr lang="en-US" dirty="0" smtClean="0"/>
              <a:t>She has been photo-shopping her Facebook pictures! </a:t>
            </a:r>
          </a:p>
          <a:p>
            <a:r>
              <a:rPr lang="en-US" dirty="0" smtClean="0"/>
              <a:t>Unfortunately she used a GRG Non-linear based model and only came up with a local maximum for weight </a:t>
            </a:r>
            <a:r>
              <a:rPr lang="en-US" dirty="0" smtClean="0"/>
              <a:t>loss, and she didn’t do any Monte Carlo simulation</a:t>
            </a:r>
            <a:endParaRPr lang="en-US" dirty="0" smtClean="0"/>
          </a:p>
          <a:p>
            <a:r>
              <a:rPr lang="en-US" dirty="0" smtClean="0"/>
              <a:t>You’re disgusted at her lack of modeling knowledge and decide you can do better</a:t>
            </a:r>
            <a:endParaRPr lang="en-US" dirty="0"/>
          </a:p>
        </p:txBody>
      </p:sp>
      <p:pic>
        <p:nvPicPr>
          <p:cNvPr id="3075" name="Picture 3" descr="C:\Users\Shuva\AppData\Local\Microsoft\Windows\Temporary Internet Files\Content.IE5\YO98RQ7P\MC900442024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819400"/>
            <a:ext cx="1844675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82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Problem Statement: You’re An Idiot Who is Lonely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816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You’ve known about your best friend’s wedding for over a year now</a:t>
            </a:r>
          </a:p>
          <a:p>
            <a:r>
              <a:rPr lang="en-US" dirty="0" smtClean="0"/>
              <a:t>You got the Save the Date six months ago!</a:t>
            </a:r>
          </a:p>
          <a:p>
            <a:r>
              <a:rPr lang="en-US" dirty="0" smtClean="0"/>
              <a:t>You got the Invitation two months ago!</a:t>
            </a:r>
          </a:p>
          <a:p>
            <a:r>
              <a:rPr lang="en-US" dirty="0" smtClean="0"/>
              <a:t>Now you are freaking out because you know your ex-girlfriend, who you are still hopelessly in love with, is going to be there</a:t>
            </a:r>
          </a:p>
          <a:p>
            <a:r>
              <a:rPr lang="en-US" dirty="0" smtClean="0"/>
              <a:t>Unfortunately, after she dumped you, you’ve been eating nothing but </a:t>
            </a:r>
            <a:r>
              <a:rPr lang="en-US" dirty="0" err="1" smtClean="0"/>
              <a:t>Mercato</a:t>
            </a:r>
            <a:r>
              <a:rPr lang="en-US" dirty="0" smtClean="0"/>
              <a:t> Pizza and watching Dawson’s Creek instead of getting in shape…</a:t>
            </a:r>
            <a:endParaRPr lang="en-US" dirty="0"/>
          </a:p>
        </p:txBody>
      </p:sp>
      <p:pic>
        <p:nvPicPr>
          <p:cNvPr id="2050" name="Picture 2" descr="https://encrypted-tbn2.gstatic.com/images?q=tbn:ANd9GcRLBQ3UvgI5hqBZ93EnDphno_jIXqVMmkppX3lL0qYvKAvYTF6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258" y="2209800"/>
            <a:ext cx="27432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013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Need a Plan and You Need One Quick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864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It’s now only four weeks until the wedding </a:t>
            </a:r>
          </a:p>
          <a:p>
            <a:r>
              <a:rPr lang="en-US" dirty="0" smtClean="0"/>
              <a:t>You determine after stalking your ex on Facebook that you need to lose five pounds to have chance</a:t>
            </a:r>
          </a:p>
          <a:p>
            <a:r>
              <a:rPr lang="en-US" dirty="0" smtClean="0"/>
              <a:t>You get a gym membership and decide for once in your life you are going to make yourself proud</a:t>
            </a:r>
          </a:p>
          <a:p>
            <a:endParaRPr lang="en-US" dirty="0" smtClean="0"/>
          </a:p>
        </p:txBody>
      </p:sp>
      <p:pic>
        <p:nvPicPr>
          <p:cNvPr id="4" name="Picture 2" descr="C:\Users\Shuva\AppData\Local\Microsoft\Windows\Temporary Internet Files\Content.IE5\WMTXQN7J\MP90039956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209800"/>
            <a:ext cx="2081784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40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to Start: You Need a Model to Date a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You determine</a:t>
            </a:r>
            <a:r>
              <a:rPr lang="en-US" sz="2000" dirty="0" smtClean="0"/>
              <a:t>:</a:t>
            </a:r>
          </a:p>
          <a:p>
            <a:pPr marL="0" indent="0">
              <a:buNone/>
            </a:pPr>
            <a:endParaRPr lang="en-US" sz="2000" dirty="0" smtClean="0"/>
          </a:p>
          <a:p>
            <a:pPr lvl="1"/>
            <a:r>
              <a:rPr lang="en-US" sz="2000" dirty="0"/>
              <a:t>H</a:t>
            </a:r>
            <a:r>
              <a:rPr lang="en-US" sz="2000" dirty="0" smtClean="0"/>
              <a:t>ow many calories each machine burns at both a warm-up rate and when you “get in the zone” and min warm-up time</a:t>
            </a:r>
          </a:p>
          <a:p>
            <a:pPr marL="0" indent="0">
              <a:buNone/>
            </a:pPr>
            <a:endParaRPr lang="en-US" sz="2000" dirty="0" smtClean="0"/>
          </a:p>
          <a:p>
            <a:pPr lvl="1"/>
            <a:r>
              <a:rPr lang="en-US" sz="2000" dirty="0"/>
              <a:t>H</a:t>
            </a:r>
            <a:r>
              <a:rPr lang="en-US" sz="2000" dirty="0" smtClean="0"/>
              <a:t>ow long you can be on each machine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Total Calories/Visit = (Warm-up Time * Warm-up Burn Rate) + (Non-</a:t>
            </a:r>
            <a:r>
              <a:rPr lang="en-US" sz="2000" dirty="0" smtClean="0"/>
              <a:t>W</a:t>
            </a:r>
            <a:r>
              <a:rPr lang="en-US" sz="2000" dirty="0" smtClean="0"/>
              <a:t>arm-up Time * Normal Burn Rate)</a:t>
            </a:r>
          </a:p>
          <a:p>
            <a:pPr lvl="1"/>
            <a:r>
              <a:rPr lang="en-US" sz="2000" dirty="0" smtClean="0"/>
              <a:t>How </a:t>
            </a:r>
            <a:r>
              <a:rPr lang="en-US" sz="2000" dirty="0" smtClean="0"/>
              <a:t>many machines you are willing to use every gym </a:t>
            </a:r>
            <a:r>
              <a:rPr lang="en-US" sz="2000" dirty="0" smtClean="0"/>
              <a:t>visit</a:t>
            </a:r>
            <a:endParaRPr lang="en-US" sz="20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152365"/>
              </p:ext>
            </p:extLst>
          </p:nvPr>
        </p:nvGraphicFramePr>
        <p:xfrm>
          <a:off x="965200" y="3162300"/>
          <a:ext cx="7213600" cy="1104900"/>
        </p:xfrm>
        <a:graphic>
          <a:graphicData uri="http://schemas.openxmlformats.org/drawingml/2006/table">
            <a:tbl>
              <a:tblPr firstRow="1">
                <a:tableStyleId>{21E4AEA4-8DFA-4A89-87EB-49C32662AFE0}</a:tableStyleId>
              </a:tblPr>
              <a:tblGrid>
                <a:gridCol w="2120900"/>
                <a:gridCol w="1943100"/>
                <a:gridCol w="1866900"/>
                <a:gridCol w="1282700"/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Machine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Calories Burned/Hour </a:t>
                      </a:r>
                      <a:r>
                        <a:rPr lang="en-US" sz="1400" u="none" strike="noStrike" dirty="0" smtClean="0">
                          <a:effectLst/>
                        </a:rPr>
                        <a:t>Warm-up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Calories Burned/Hour Normal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Warm-up </a:t>
                      </a:r>
                      <a:r>
                        <a:rPr lang="en-US" sz="1400" u="none" strike="noStrike" dirty="0">
                          <a:effectLst/>
                        </a:rPr>
                        <a:t>Time (min)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Treadmill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800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Elliptical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600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Stairmaster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600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900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792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Can’t Turn Into Carl Lewis Overnight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000" dirty="0" smtClean="0"/>
              <a:t>How many times you can use each machine in each week given how out of shape you are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7166053"/>
              </p:ext>
            </p:extLst>
          </p:nvPr>
        </p:nvGraphicFramePr>
        <p:xfrm>
          <a:off x="990600" y="2362200"/>
          <a:ext cx="73914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ular Callout 5"/>
          <p:cNvSpPr/>
          <p:nvPr/>
        </p:nvSpPr>
        <p:spPr>
          <a:xfrm>
            <a:off x="990600" y="2819400"/>
            <a:ext cx="1600200" cy="1143000"/>
          </a:xfrm>
          <a:prstGeom prst="wedgeRectCallout">
            <a:avLst>
              <a:gd name="adj1" fmla="val 62712"/>
              <a:gd name="adj2" fmla="val 142408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You haven’t run since Middle School </a:t>
            </a:r>
            <a:r>
              <a:rPr lang="en-US" sz="1400" dirty="0" err="1">
                <a:solidFill>
                  <a:schemeClr val="tx1"/>
                </a:solidFill>
              </a:rPr>
              <a:t>d</a:t>
            </a:r>
            <a:r>
              <a:rPr lang="en-US" sz="1400" dirty="0" err="1" smtClean="0">
                <a:solidFill>
                  <a:schemeClr val="tx1"/>
                </a:solidFill>
              </a:rPr>
              <a:t>odgeball</a:t>
            </a:r>
            <a:r>
              <a:rPr lang="en-US" sz="1400" dirty="0" smtClean="0">
                <a:solidFill>
                  <a:schemeClr val="tx1"/>
                </a:solidFill>
              </a:rPr>
              <a:t>, and yeah you were picked last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" name="Rectangular Callout 6"/>
          <p:cNvSpPr/>
          <p:nvPr/>
        </p:nvSpPr>
        <p:spPr>
          <a:xfrm>
            <a:off x="6400800" y="4953000"/>
            <a:ext cx="1905000" cy="990600"/>
          </a:xfrm>
          <a:prstGeom prst="wedgeRectCallout">
            <a:avLst>
              <a:gd name="adj1" fmla="val -128600"/>
              <a:gd name="adj2" fmla="val -10261"/>
            </a:avLst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Stairmaster intimidates you given nightmares about a never ending spiral staircase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6705600" y="2400300"/>
            <a:ext cx="1752600" cy="990600"/>
          </a:xfrm>
          <a:prstGeom prst="wedgeRectCallout">
            <a:avLst>
              <a:gd name="adj1" fmla="val -100900"/>
              <a:gd name="adj2" fmla="val 170607"/>
            </a:avLst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Elliptical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makes </a:t>
            </a:r>
            <a:r>
              <a:rPr lang="en-US" sz="1400" dirty="0" smtClean="0">
                <a:solidFill>
                  <a:schemeClr val="tx1"/>
                </a:solidFill>
              </a:rPr>
              <a:t>you </a:t>
            </a:r>
            <a:r>
              <a:rPr lang="en-US" sz="1400" dirty="0" smtClean="0">
                <a:solidFill>
                  <a:schemeClr val="tx1"/>
                </a:solidFill>
              </a:rPr>
              <a:t>feel like a hamster chasing a prize, just like your ex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67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Solver to Determine the Optimal Schedule for Working Out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600200"/>
            <a:ext cx="4707890" cy="47555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10200" y="1661279"/>
            <a:ext cx="2971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Objective: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Maximize calories burned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Constraints: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Either use a machine or don’t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Can only use two machines per visit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Can only use machines up to weekly schedule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Use Simplex LP since there are no non-linear aspects of the model</a:t>
            </a:r>
          </a:p>
        </p:txBody>
      </p:sp>
    </p:spTree>
    <p:extLst>
      <p:ext uri="{BB962C8B-B14F-4D97-AF65-F5344CB8AC3E}">
        <p14:creationId xmlns:p14="http://schemas.microsoft.com/office/powerpoint/2010/main" val="1063724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Good News: You Just Barely Make Your Goal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548640" y="1600200"/>
            <a:ext cx="8001000" cy="45720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858000" y="2438400"/>
            <a:ext cx="1905000" cy="304800"/>
          </a:xfrm>
          <a:prstGeom prst="ellipse">
            <a:avLst/>
          </a:prstGeom>
          <a:noFill/>
          <a:ln w="317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Shuva\AppData\Local\Microsoft\Windows\Temporary Internet Files\Content.IE5\WMTXQN7J\MP900410083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420136"/>
            <a:ext cx="2057400" cy="137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753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Bad News: Beer Blast is a Reality </a:t>
            </a:r>
            <a:r>
              <a:rPr lang="en-US" dirty="0"/>
              <a:t>W</a:t>
            </a:r>
            <a:r>
              <a:rPr lang="en-US" dirty="0" smtClean="0"/>
              <a:t>hich </a:t>
            </a:r>
            <a:r>
              <a:rPr lang="en-US" dirty="0"/>
              <a:t>C</a:t>
            </a:r>
            <a:r>
              <a:rPr lang="en-US" dirty="0" smtClean="0"/>
              <a:t>annot </a:t>
            </a:r>
            <a:r>
              <a:rPr lang="en-US" dirty="0"/>
              <a:t>B</a:t>
            </a:r>
            <a:r>
              <a:rPr lang="en-US" dirty="0" smtClean="0"/>
              <a:t>e </a:t>
            </a:r>
            <a:r>
              <a:rPr lang="en-US" dirty="0"/>
              <a:t>I</a:t>
            </a:r>
            <a:r>
              <a:rPr lang="en-US" dirty="0" smtClean="0"/>
              <a:t>gnored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548640" y="1600199"/>
            <a:ext cx="8001000" cy="4572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4191000"/>
            <a:ext cx="3886200" cy="1904999"/>
          </a:xfr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Remember that thing you go to every Thursday where you voluntarily lock yourself in a sweaty basement and drink until the beer runs out…</a:t>
            </a:r>
          </a:p>
          <a:p>
            <a:r>
              <a:rPr lang="en-US" dirty="0" smtClean="0"/>
              <a:t>…And remember how you feel the next day</a:t>
            </a:r>
          </a:p>
          <a:p>
            <a:r>
              <a:rPr lang="en-US" dirty="0" smtClean="0"/>
              <a:t>…And remember how you forget how you felt the next day and go out on Saturday night</a:t>
            </a:r>
          </a:p>
          <a:p>
            <a:r>
              <a:rPr lang="en-US" dirty="0" smtClean="0"/>
              <a:t>…And remember how you feel the next day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27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Now Let’s Try to Make This More Realistic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09600" y="1981200"/>
            <a:ext cx="2514600" cy="182880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272016" y="1981200"/>
            <a:ext cx="2514600" cy="182880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5952764" y="1981200"/>
            <a:ext cx="2514600" cy="1828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0869" y="1646377"/>
            <a:ext cx="1912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Calorie Intake/Day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67432" y="1646377"/>
            <a:ext cx="2523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Resting Calorie Burn/Day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68845" y="1646377"/>
            <a:ext cx="1882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Per Machine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930834"/>
            <a:ext cx="7244448" cy="2546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383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679</TotalTime>
  <Words>615</Words>
  <Application>Microsoft Office PowerPoint</Application>
  <PresentationFormat>On-screen Show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Wedding Workout Planner</vt:lpstr>
      <vt:lpstr>Problem Statement: You’re An Idiot Who is Lonely</vt:lpstr>
      <vt:lpstr>You Need a Plan and You Need One Quick</vt:lpstr>
      <vt:lpstr>Where to Start: You Need a Model to Date a Model</vt:lpstr>
      <vt:lpstr>You Can’t Turn Into Carl Lewis Overnight</vt:lpstr>
      <vt:lpstr>Use Solver to Determine the Optimal Schedule for Working Out</vt:lpstr>
      <vt:lpstr>Good News: You Just Barely Make Your Goal</vt:lpstr>
      <vt:lpstr>Bad News: Beer Blast is a Reality Which Cannot Be Ignored</vt:lpstr>
      <vt:lpstr>Now Let’s Try to Make This More Realistic</vt:lpstr>
      <vt:lpstr>Assuming You Still Go to Beer Blast, You’re Not As Likely to Meet Your Goal</vt:lpstr>
      <vt:lpstr>Conclusion: Time to Get Serious and Skip Beer Blasts for a Month</vt:lpstr>
      <vt:lpstr>What You Think Your Decision Matrix Looks Like</vt:lpstr>
      <vt:lpstr>So You Avoid Beer Blast and Lose 7 Pounds, But…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Wedding Workout Planner</dc:title>
  <dc:creator>Shuva</dc:creator>
  <cp:lastModifiedBy>Shuva</cp:lastModifiedBy>
  <cp:revision>25</cp:revision>
  <dcterms:created xsi:type="dcterms:W3CDTF">2012-12-14T15:16:51Z</dcterms:created>
  <dcterms:modified xsi:type="dcterms:W3CDTF">2012-12-17T15:43:48Z</dcterms:modified>
</cp:coreProperties>
</file>